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</a:t>
            </a:r>
            <a:r>
              <a:rPr b="0" lang="en-CA" sz="4400" spc="-1" strike="noStrike">
                <a:latin typeface="Arial"/>
              </a:rPr>
              <a:t>li</a:t>
            </a:r>
            <a:r>
              <a:rPr b="0" lang="en-CA" sz="4400" spc="-1" strike="noStrike">
                <a:latin typeface="Arial"/>
              </a:rPr>
              <a:t>c</a:t>
            </a:r>
            <a:r>
              <a:rPr b="0" lang="en-CA" sz="4400" spc="-1" strike="noStrike">
                <a:latin typeface="Arial"/>
              </a:rPr>
              <a:t>k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o 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d</a:t>
            </a:r>
            <a:r>
              <a:rPr b="0" lang="en-CA" sz="4400" spc="-1" strike="noStrike">
                <a:latin typeface="Arial"/>
              </a:rPr>
              <a:t>it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h</a:t>
            </a:r>
            <a:r>
              <a:rPr b="0" lang="en-CA" sz="4400" spc="-1" strike="noStrike">
                <a:latin typeface="Arial"/>
              </a:rPr>
              <a:t>e </a:t>
            </a:r>
            <a:r>
              <a:rPr b="0" lang="en-CA" sz="4400" spc="-1" strike="noStrike">
                <a:latin typeface="Arial"/>
              </a:rPr>
              <a:t>ti</a:t>
            </a:r>
            <a:r>
              <a:rPr b="0" lang="en-CA" sz="4400" spc="-1" strike="noStrike">
                <a:latin typeface="Arial"/>
              </a:rPr>
              <a:t>tl</a:t>
            </a:r>
            <a:r>
              <a:rPr b="0" lang="en-CA" sz="4400" spc="-1" strike="noStrike">
                <a:latin typeface="Arial"/>
              </a:rPr>
              <a:t>e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x</a:t>
            </a:r>
            <a:r>
              <a:rPr b="0" lang="en-CA" sz="4400" spc="-1" strike="noStrike">
                <a:latin typeface="Arial"/>
              </a:rPr>
              <a:t>t </a:t>
            </a:r>
            <a:r>
              <a:rPr b="0" lang="en-CA" sz="4400" spc="-1" strike="noStrike">
                <a:latin typeface="Arial"/>
              </a:rPr>
              <a:t>f</a:t>
            </a:r>
            <a:r>
              <a:rPr b="0" lang="en-CA" sz="4400" spc="-1" strike="noStrike">
                <a:latin typeface="Arial"/>
              </a:rPr>
              <a:t>o</a:t>
            </a:r>
            <a:r>
              <a:rPr b="0" lang="en-CA" sz="4400" spc="-1" strike="noStrike">
                <a:latin typeface="Arial"/>
              </a:rPr>
              <a:t>r</a:t>
            </a:r>
            <a:r>
              <a:rPr b="0" lang="en-CA" sz="4400" spc="-1" strike="noStrike">
                <a:latin typeface="Arial"/>
              </a:rPr>
              <a:t>m</a:t>
            </a:r>
            <a:r>
              <a:rPr b="0" lang="en-CA" sz="4400" spc="-1" strike="noStrike">
                <a:latin typeface="Arial"/>
              </a:rPr>
              <a:t>a</a:t>
            </a:r>
            <a:r>
              <a:rPr b="0" lang="en-CA" sz="4400" spc="-1" strike="noStrike">
                <a:latin typeface="Arial"/>
              </a:rPr>
              <a:t>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CNN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5840" y="1960200"/>
            <a:ext cx="9056160" cy="3655800"/>
          </a:xfrm>
          <a:prstGeom prst="rect">
            <a:avLst/>
          </a:prstGeom>
          <a:ln>
            <a:noFill/>
          </a:ln>
        </p:spPr>
      </p:pic>
      <p:sp>
        <p:nvSpPr>
          <p:cNvPr id="78" name="TextShape 2"/>
          <p:cNvSpPr txBox="1"/>
          <p:nvPr/>
        </p:nvSpPr>
        <p:spPr>
          <a:xfrm>
            <a:off x="236160" y="1512000"/>
            <a:ext cx="1131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Example: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909880" y="1872000"/>
            <a:ext cx="2448000" cy="2448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60000" y="188208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504000" y="22644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CNN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400000" y="3292200"/>
            <a:ext cx="57600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6600" spc="-1" strike="noStrike">
                <a:solidFill>
                  <a:srgbClr val="ce181e"/>
                </a:solidFill>
                <a:latin typeface="Arial"/>
              </a:rPr>
              <a:t>?</a:t>
            </a:r>
            <a:endParaRPr b="0" lang="en-CA" sz="66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40560" y="1368000"/>
            <a:ext cx="4887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My result (even tested with the validation data)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84" name="TextShape 4"/>
          <p:cNvSpPr txBox="1"/>
          <p:nvPr/>
        </p:nvSpPr>
        <p:spPr>
          <a:xfrm>
            <a:off x="5465880" y="4680000"/>
            <a:ext cx="4326120" cy="47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Too slow: 3 hours for a 1000*1000 image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RoboSat - OpenStreetMap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0" t="0" r="50158" b="0"/>
          <a:stretch/>
        </p:blipFill>
        <p:spPr>
          <a:xfrm>
            <a:off x="15840" y="1581840"/>
            <a:ext cx="5023800" cy="2519640"/>
          </a:xfrm>
          <a:prstGeom prst="rect">
            <a:avLst/>
          </a:prstGeom>
          <a:ln>
            <a:noFill/>
          </a:ln>
        </p:spPr>
      </p:pic>
      <p:sp>
        <p:nvSpPr>
          <p:cNvPr id="87" name="TextShape 2"/>
          <p:cNvSpPr txBox="1"/>
          <p:nvPr/>
        </p:nvSpPr>
        <p:spPr>
          <a:xfrm>
            <a:off x="5184000" y="1584000"/>
            <a:ext cx="4304520" cy="85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feature extraction from satellite imagery: 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buildings, parking lots, roads, or cars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CNN trained with OSM data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 rot="16207200">
            <a:off x="1026360" y="2805480"/>
            <a:ext cx="2134080" cy="25765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3600000" y="3007080"/>
            <a:ext cx="6465240" cy="2176920"/>
          </a:xfrm>
          <a:prstGeom prst="rect">
            <a:avLst/>
          </a:prstGeom>
          <a:ln>
            <a:noFill/>
          </a:ln>
        </p:spPr>
      </p:pic>
      <p:sp>
        <p:nvSpPr>
          <p:cNvPr id="91" name="TextShape 2"/>
          <p:cNvSpPr txBox="1"/>
          <p:nvPr/>
        </p:nvSpPr>
        <p:spPr>
          <a:xfrm>
            <a:off x="3600000" y="2404800"/>
            <a:ext cx="39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City-scale Road Extraction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720000" y="2421720"/>
            <a:ext cx="165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DeepOSM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2020-03-18T01:14:48Z</dcterms:modified>
  <cp:revision>6</cp:revision>
  <dc:subject/>
  <dc:title/>
</cp:coreProperties>
</file>